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1"/>
  </p:notesMasterIdLst>
  <p:sldIdLst>
    <p:sldId id="371" r:id="rId3"/>
    <p:sldId id="644" r:id="rId4"/>
    <p:sldId id="645" r:id="rId5"/>
    <p:sldId id="608" r:id="rId6"/>
    <p:sldId id="646" r:id="rId7"/>
    <p:sldId id="647" r:id="rId8"/>
    <p:sldId id="642" r:id="rId9"/>
    <p:sldId id="567" r:id="rId10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44"/>
            <p14:sldId id="645"/>
            <p14:sldId id="608"/>
            <p14:sldId id="646"/>
            <p14:sldId id="647"/>
            <p14:sldId id="642"/>
            <p14:sldId id="5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00000"/>
    <a:srgbClr val="0000FF"/>
    <a:srgbClr val="FF9900"/>
    <a:srgbClr val="0066FF"/>
    <a:srgbClr val="D7D7D7"/>
    <a:srgbClr val="808080"/>
    <a:srgbClr val="FF99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42" autoAdjust="0"/>
    <p:restoredTop sz="99886" autoAdjust="0"/>
  </p:normalViewPr>
  <p:slideViewPr>
    <p:cSldViewPr>
      <p:cViewPr>
        <p:scale>
          <a:sx n="66" d="100"/>
          <a:sy n="66" d="100"/>
        </p:scale>
        <p:origin x="-2688" y="-54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10/20/2020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21 октября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1981200"/>
            <a:ext cx="12266278" cy="26670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lvl="0"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lvl="0" algn="ctr"/>
            <a:r>
              <a:rPr lang="ru-RU" sz="2800" b="1" u="sng" dirty="0">
                <a:solidFill>
                  <a:srgbClr val="000000"/>
                </a:solidFill>
              </a:rPr>
              <a:t>метеорологического явления</a:t>
            </a:r>
          </a:p>
          <a:p>
            <a:pPr lvl="0" algn="ctr"/>
            <a:r>
              <a:rPr lang="ru-RU" sz="2800" b="1" u="sng" dirty="0">
                <a:solidFill>
                  <a:srgbClr val="000000"/>
                </a:solidFill>
              </a:rPr>
              <a:t>с   </a:t>
            </a:r>
            <a:r>
              <a:rPr lang="ru-RU" sz="2800" b="1" u="sng" dirty="0" smtClean="0">
                <a:solidFill>
                  <a:srgbClr val="000000"/>
                </a:solidFill>
              </a:rPr>
              <a:t>6 часов</a:t>
            </a:r>
            <a:r>
              <a:rPr lang="en-US" sz="2800" b="1" u="sng" dirty="0" smtClean="0">
                <a:solidFill>
                  <a:srgbClr val="000000"/>
                </a:solidFill>
              </a:rPr>
              <a:t> </a:t>
            </a:r>
            <a:r>
              <a:rPr lang="ru-RU" sz="2800" b="1" u="sng" dirty="0" smtClean="0">
                <a:solidFill>
                  <a:srgbClr val="000000"/>
                </a:solidFill>
              </a:rPr>
              <a:t>до 20 часов  21 октября  </a:t>
            </a:r>
            <a:r>
              <a:rPr lang="ru-RU" sz="2800" b="1" u="sng" dirty="0">
                <a:solidFill>
                  <a:srgbClr val="000000"/>
                </a:solidFill>
              </a:rPr>
              <a:t>2020 года </a:t>
            </a:r>
            <a:endParaRPr lang="ru-RU" sz="2800" b="1" u="sng" dirty="0" smtClean="0">
              <a:solidFill>
                <a:srgbClr val="000000"/>
              </a:solidFill>
            </a:endParaRPr>
          </a:p>
          <a:p>
            <a:pPr marR="180340"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</a:rPr>
              <a:t>Днём </a:t>
            </a:r>
            <a:r>
              <a:rPr lang="ru-RU" sz="2800" dirty="0" smtClean="0">
                <a:solidFill>
                  <a:srgbClr val="000000"/>
                </a:solidFill>
              </a:rPr>
              <a:t>21 </a:t>
            </a:r>
            <a:r>
              <a:rPr lang="ru-RU" sz="2800" dirty="0">
                <a:solidFill>
                  <a:srgbClr val="000000"/>
                </a:solidFill>
              </a:rPr>
              <a:t>октября  2020 года на территории Республики </a:t>
            </a:r>
            <a:r>
              <a:rPr lang="ru-RU" sz="2800" kern="100" dirty="0">
                <a:solidFill>
                  <a:srgbClr val="000000"/>
                </a:solidFill>
                <a:latin typeface="Times New Roman"/>
                <a:ea typeface="Times New Roman"/>
              </a:rPr>
              <a:t>Татарстан местами ожидается сильный  ветер порывами 15-18 м/с. </a:t>
            </a:r>
          </a:p>
        </p:txBody>
      </p:sp>
    </p:spTree>
    <p:extLst>
      <p:ext uri="{BB962C8B-B14F-4D97-AF65-F5344CB8AC3E}">
        <p14:creationId xmlns:p14="http://schemas.microsoft.com/office/powerpoint/2010/main" val="26005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94863" y="5781651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-3…</a:t>
            </a:r>
            <a:r>
              <a:rPr lang="ru-RU" sz="4100" b="1" dirty="0" smtClean="0">
                <a:solidFill>
                  <a:srgbClr val="FF0000"/>
                </a:solidFill>
              </a:rPr>
              <a:t>+1</a:t>
            </a:r>
            <a:endParaRPr lang="ru-RU" sz="41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4100" b="1" dirty="0">
                <a:solidFill>
                  <a:srgbClr val="FF0000"/>
                </a:solidFill>
              </a:rPr>
              <a:t>0</a:t>
            </a:r>
            <a:r>
              <a:rPr lang="ru-RU" sz="4100" b="1" dirty="0" smtClean="0">
                <a:solidFill>
                  <a:srgbClr val="FF0000"/>
                </a:solidFill>
              </a:rPr>
              <a:t>…+3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39407" y="3733800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-4</a:t>
            </a:r>
            <a:r>
              <a:rPr lang="ru-RU" sz="4100" b="1" dirty="0" smtClean="0">
                <a:solidFill>
                  <a:srgbClr val="002060"/>
                </a:solidFill>
              </a:rPr>
              <a:t>…</a:t>
            </a:r>
            <a:r>
              <a:rPr lang="ru-RU" sz="4100" b="1" dirty="0" smtClean="0">
                <a:solidFill>
                  <a:srgbClr val="FF0000"/>
                </a:solidFill>
              </a:rPr>
              <a:t>+1</a:t>
            </a:r>
            <a:endParaRPr lang="ru-RU" sz="4100" b="1" dirty="0">
              <a:solidFill>
                <a:srgbClr val="FF000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+1…+</a:t>
            </a:r>
            <a:r>
              <a:rPr lang="ru-RU" sz="4100" b="1" dirty="0">
                <a:solidFill>
                  <a:srgbClr val="FF0000"/>
                </a:solidFill>
              </a:rPr>
              <a:t>5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49761" y="5762047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-2</a:t>
            </a:r>
            <a:r>
              <a:rPr lang="ru-RU" sz="4100" b="1" dirty="0">
                <a:solidFill>
                  <a:srgbClr val="002060"/>
                </a:solidFill>
              </a:rPr>
              <a:t> …</a:t>
            </a:r>
            <a:r>
              <a:rPr lang="ru-RU" sz="4100" b="1" dirty="0">
                <a:solidFill>
                  <a:srgbClr val="FF0000"/>
                </a:solidFill>
              </a:rPr>
              <a:t>+1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+1…+</a:t>
            </a:r>
            <a:r>
              <a:rPr lang="ru-RU" sz="4100" b="1" dirty="0">
                <a:solidFill>
                  <a:srgbClr val="FF0000"/>
                </a:solidFill>
              </a:rPr>
              <a:t>4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8529891" y="1214648"/>
            <a:ext cx="3738309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Ветер. 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Ветер порывами до </a:t>
            </a:r>
            <a:r>
              <a:rPr lang="ru-RU" sz="1600" dirty="0" smtClean="0">
                <a:solidFill>
                  <a:srgbClr val="000000"/>
                </a:solidFill>
              </a:rPr>
              <a:t>15-18 </a:t>
            </a:r>
            <a:r>
              <a:rPr lang="ru-RU" sz="1600" dirty="0" smtClean="0">
                <a:solidFill>
                  <a:srgbClr val="000000"/>
                </a:solidFill>
              </a:rPr>
              <a:t>м/с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91" y="1214647"/>
            <a:ext cx="412454" cy="363298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" name="Прямоугольник 11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</p:spTree>
    <p:extLst>
      <p:ext uri="{BB962C8B-B14F-4D97-AF65-F5344CB8AC3E}">
        <p14:creationId xmlns:p14="http://schemas.microsoft.com/office/powerpoint/2010/main" val="5136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8158" r="23200" b="1843"/>
          <a:stretch/>
        </p:blipFill>
        <p:spPr bwMode="auto">
          <a:xfrm>
            <a:off x="1" y="882650"/>
            <a:ext cx="63638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8141" r="26251" b="1731"/>
          <a:stretch/>
        </p:blipFill>
        <p:spPr bwMode="auto">
          <a:xfrm>
            <a:off x="6388100" y="877888"/>
            <a:ext cx="6401917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8910" r="23333" b="1731"/>
          <a:stretch/>
        </p:blipFill>
        <p:spPr bwMode="auto">
          <a:xfrm>
            <a:off x="0" y="5162794"/>
            <a:ext cx="6363801" cy="443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"/>
          <a:stretch/>
        </p:blipFill>
        <p:spPr bwMode="auto">
          <a:xfrm>
            <a:off x="6400800" y="5127624"/>
            <a:ext cx="64008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9067800" y="961354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06.00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21.10.2020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5118100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994025" y="3287768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67346" y="2041965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11698" y="1905000"/>
            <a:ext cx="112102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190644" y="2066078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24400" y="7772400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40914" y="6574041"/>
            <a:ext cx="66378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9450" y="6433785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24400" y="6477000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90610" y="6565065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142872" y="6450544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976170" y="6477000"/>
            <a:ext cx="912810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067800" y="5246687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21.10.2020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2590800" y="961355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21.10.2020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09853" y="3286365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58134" y="2186919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63269" y="207750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60328" y="2066078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10896600" y="7675030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grpSp>
        <p:nvGrpSpPr>
          <p:cNvPr id="12353" name="Группа 37"/>
          <p:cNvGrpSpPr>
            <a:grpSpLocks/>
          </p:cNvGrpSpPr>
          <p:nvPr/>
        </p:nvGrpSpPr>
        <p:grpSpPr bwMode="auto">
          <a:xfrm>
            <a:off x="12244388" y="0"/>
            <a:ext cx="568325" cy="533400"/>
            <a:chOff x="8738280" y="-4896"/>
            <a:chExt cx="405720" cy="381307"/>
          </a:xfrm>
        </p:grpSpPr>
        <p:sp>
          <p:nvSpPr>
            <p:cNvPr id="39" name="Равнобедренный треугольник 38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5E6F87EA-8BA0-45C8-AAAB-994A86A0976B}" type="slidenum">
                <a:rPr lang="ru-RU" sz="2500"/>
                <a:pPr>
                  <a:defRPr/>
                </a:pPr>
                <a:t>4</a:t>
              </a:fld>
              <a:endParaRPr lang="ru-RU" sz="2500" dirty="0"/>
            </a:p>
          </p:txBody>
        </p:sp>
      </p:grp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590800" y="5246686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21.10.2020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14185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12069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071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731090" y="3013776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52681"/>
              <a:ext cx="59662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142263" y="4092308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60035" y="3652420"/>
              <a:ext cx="843910" cy="262667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</a:t>
              </a:r>
              <a:r>
                <a:rPr lang="ru-RU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386334" y="3146619"/>
              <a:ext cx="60279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26495" y="3361081"/>
              <a:ext cx="621354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68847"/>
              <a:ext cx="82077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13312"/>
              <a:ext cx="87214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34270" y="348586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845011" y="4656373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46417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30956"/>
              <a:ext cx="951602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583747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71633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77302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292827" y="3765674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73834"/>
              <a:ext cx="112545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5989127" y="3215523"/>
              <a:ext cx="1205587" cy="16589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150290" y="3499835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24389"/>
              <a:ext cx="6028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79188" y="4154096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865749" y="5389468"/>
            <a:ext cx="1266074" cy="3815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6" y="424102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85" y="4935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407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6" y="31517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57" y="304429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95" y="38375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28" y="459289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55" y="6352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7" y="71903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98" y="66569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3" y="502920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53" y="4051846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33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9" y="6200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69" y="438505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2" y="517143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47" y="2484823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389105" y="7825098"/>
            <a:ext cx="3780661" cy="1431107"/>
            <a:chOff x="793779" y="7943881"/>
            <a:chExt cx="4419309" cy="1651358"/>
          </a:xfrm>
        </p:grpSpPr>
        <p:sp>
          <p:nvSpPr>
            <p:cNvPr id="252" name="Прямоугольник 251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53" name="Text Box 144"/>
            <p:cNvSpPr txBox="1">
              <a:spLocks noChangeArrowheads="1"/>
            </p:cNvSpPr>
            <p:nvPr/>
          </p:nvSpPr>
          <p:spPr bwMode="auto">
            <a:xfrm>
              <a:off x="1562462" y="8177425"/>
              <a:ext cx="2972869" cy="221687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4" name="Прямоугольник 253"/>
          <p:cNvSpPr/>
          <p:nvPr/>
        </p:nvSpPr>
        <p:spPr>
          <a:xfrm>
            <a:off x="994251" y="8294132"/>
            <a:ext cx="3619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аварий на объектах энергетического комплекса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(согласно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статистических данных 2015-2020 гг.)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" y="8407798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Прямоугольник 144"/>
          <p:cNvSpPr/>
          <p:nvPr/>
        </p:nvSpPr>
        <p:spPr>
          <a:xfrm>
            <a:off x="7086600" y="1214648"/>
            <a:ext cx="5333207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Ветер порывами до </a:t>
            </a:r>
            <a:r>
              <a:rPr lang="ru-RU" sz="1600" dirty="0" smtClean="0">
                <a:solidFill>
                  <a:srgbClr val="000000"/>
                </a:solidFill>
              </a:rPr>
              <a:t>15-18 </a:t>
            </a:r>
            <a:r>
              <a:rPr lang="ru-RU" sz="1600" dirty="0">
                <a:solidFill>
                  <a:srgbClr val="000000"/>
                </a:solidFill>
              </a:rPr>
              <a:t>м/с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4647"/>
            <a:ext cx="412454" cy="363298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8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6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160608" y="2102759"/>
              <a:ext cx="88645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561936"/>
              <a:ext cx="124736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270248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3962400"/>
              <a:ext cx="94969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831727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400098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192463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517868"/>
              <a:ext cx="151474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75615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535140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408064" y="7014143"/>
              <a:ext cx="163117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818982"/>
              <a:ext cx="142464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39324" y="2220296"/>
              <a:ext cx="144200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53000"/>
              <a:ext cx="179146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9224411" y="421800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октябре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75" y="647311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6156265" y="671487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706" y="433747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62026"/>
              <a:ext cx="10332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00988"/>
              <a:ext cx="1919030" cy="21544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3569813" y="643419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243" y="654210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10133953" y="2087588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940" y="249010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4290536" y="4193279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28" y="4232524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4041861" y="2721370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40" y="252419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2956928" y="682446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91" y="690922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499433"/>
            <a:ext cx="826733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Прямоугольник 251"/>
          <p:cNvSpPr/>
          <p:nvPr/>
        </p:nvSpPr>
        <p:spPr>
          <a:xfrm>
            <a:off x="7252417" y="1346894"/>
            <a:ext cx="5091983" cy="33854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Мокрый снег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62" name="Picture 2" descr="C:\Users\cuks-nach-mon\Desktop\214 (1)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40" y="1371600"/>
            <a:ext cx="416560" cy="3505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251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98" tIns="45608" rIns="91198" bIns="4560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4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74" tIns="45597" rIns="91174" bIns="45597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5" name="Прямоугольник 4"/>
          <p:cNvSpPr>
            <a:spLocks noChangeArrowheads="1"/>
          </p:cNvSpPr>
          <p:nvPr/>
        </p:nvSpPr>
        <p:spPr bwMode="auto">
          <a:xfrm>
            <a:off x="111" y="342"/>
            <a:ext cx="12839947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190" tIns="32589" rIns="65190" bIns="32589" anchor="ctr"/>
          <a:lstStyle/>
          <a:p>
            <a:pPr algn="ctr" defTabSz="1277255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ПРОГНОЗИРУЕМЫЕ КЛАССЫ ПОЖАРНОЙ ОПАСНОСТИ ЛЕСОВ</a:t>
            </a:r>
          </a:p>
          <a:p>
            <a:pPr algn="ctr" defTabSz="1277255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НА ТЕРРИТОРИИ РЕСПУБЛИКИ ТАТАРСТАН</a:t>
            </a:r>
          </a:p>
        </p:txBody>
      </p:sp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solidFill>
            <a:srgbClr val="FFFFFF">
              <a:alpha val="0"/>
            </a:srgbClr>
          </a:solidFill>
          <a:ln w="38100" cap="flat" cmpd="sng" algn="ctr">
            <a:noFill/>
            <a:prstDash val="solid"/>
          </a:ln>
          <a:effectLst/>
          <a:extLst/>
        </p:spPr>
      </p:pic>
      <p:sp>
        <p:nvSpPr>
          <p:cNvPr id="247" name="Полилиния 246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79" name="Полилиния 278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0" name="Полилиния 279"/>
          <p:cNvSpPr/>
          <p:nvPr/>
        </p:nvSpPr>
        <p:spPr>
          <a:xfrm>
            <a:off x="6845264" y="4323957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1" name="Полилиния 280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2" name="Полилиния 281"/>
          <p:cNvSpPr/>
          <p:nvPr/>
        </p:nvSpPr>
        <p:spPr>
          <a:xfrm>
            <a:off x="1152218" y="4832823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3" name="Полилиния 282"/>
          <p:cNvSpPr/>
          <p:nvPr/>
        </p:nvSpPr>
        <p:spPr>
          <a:xfrm>
            <a:off x="5685382" y="2412139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4" name="Полилиния 283"/>
          <p:cNvSpPr/>
          <p:nvPr/>
        </p:nvSpPr>
        <p:spPr>
          <a:xfrm>
            <a:off x="8240526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5" name="Полилиния 284"/>
          <p:cNvSpPr/>
          <p:nvPr/>
        </p:nvSpPr>
        <p:spPr>
          <a:xfrm>
            <a:off x="5040727" y="3474041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6" name="Полилиния 285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7" name="Полилиния 286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8" name="Полилиния 287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89" name="Полилиния 288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0" name="Полилиния 289"/>
          <p:cNvSpPr/>
          <p:nvPr/>
        </p:nvSpPr>
        <p:spPr>
          <a:xfrm>
            <a:off x="7937212" y="4906237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1" name="Полилиния 290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2" name="Полилиния 291"/>
          <p:cNvSpPr/>
          <p:nvPr/>
        </p:nvSpPr>
        <p:spPr>
          <a:xfrm>
            <a:off x="5341665" y="2890672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3" name="Полилиния 292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4" name="Полилиния 293"/>
          <p:cNvSpPr/>
          <p:nvPr/>
        </p:nvSpPr>
        <p:spPr>
          <a:xfrm>
            <a:off x="2504982" y="4065728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5" name="Полилиния 294"/>
          <p:cNvSpPr/>
          <p:nvPr/>
        </p:nvSpPr>
        <p:spPr>
          <a:xfrm>
            <a:off x="3837006" y="3735220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9440354" y="2054299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6017481" y="2813243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8264062" y="344868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5013722" y="3748466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300" name="Прямоугольник 299"/>
          <p:cNvSpPr/>
          <p:nvPr/>
        </p:nvSpPr>
        <p:spPr>
          <a:xfrm>
            <a:off x="1881299" y="3561972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301" name="Прямоугольник 300"/>
          <p:cNvSpPr/>
          <p:nvPr/>
        </p:nvSpPr>
        <p:spPr>
          <a:xfrm>
            <a:off x="8318493" y="5160696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302" name="Прямоугольник 301"/>
          <p:cNvSpPr/>
          <p:nvPr/>
        </p:nvSpPr>
        <p:spPr>
          <a:xfrm>
            <a:off x="5973280" y="6560556"/>
            <a:ext cx="959511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293051" y="3926829"/>
            <a:ext cx="9496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304" name="Полилиния 303"/>
          <p:cNvSpPr/>
          <p:nvPr/>
        </p:nvSpPr>
        <p:spPr>
          <a:xfrm>
            <a:off x="5576483" y="5011542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5" name="Полилиния 304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олилиния 305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5685419" y="5203900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8" name="Прямоугольник 307"/>
          <p:cNvSpPr/>
          <p:nvPr/>
        </p:nvSpPr>
        <p:spPr>
          <a:xfrm>
            <a:off x="4629949" y="53999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9" name="Прямоугольник 308"/>
          <p:cNvSpPr/>
          <p:nvPr/>
        </p:nvSpPr>
        <p:spPr>
          <a:xfrm>
            <a:off x="4965107" y="4502614"/>
            <a:ext cx="165027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10" name="Полилиния 309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9022007" y="5388480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12" name="Полилиния 311"/>
          <p:cNvSpPr/>
          <p:nvPr/>
        </p:nvSpPr>
        <p:spPr>
          <a:xfrm>
            <a:off x="7528951" y="362382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3" name="Прямоугольник 312"/>
          <p:cNvSpPr/>
          <p:nvPr/>
        </p:nvSpPr>
        <p:spPr>
          <a:xfrm>
            <a:off x="7630113" y="3747123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14" name="Полилиния 313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6615389" y="4135328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7508494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8191577" y="6339272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8" name="Полилиния 317"/>
          <p:cNvSpPr/>
          <p:nvPr/>
        </p:nvSpPr>
        <p:spPr>
          <a:xfrm>
            <a:off x="9670225" y="5810286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9838143" y="6166344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20" name="Прямоугольник 319"/>
          <p:cNvSpPr/>
          <p:nvPr/>
        </p:nvSpPr>
        <p:spPr>
          <a:xfrm>
            <a:off x="6548987" y="5972873"/>
            <a:ext cx="13882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21" name="Полилиния 320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олилиния 321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3" name="Полилиния 322"/>
          <p:cNvSpPr/>
          <p:nvPr/>
        </p:nvSpPr>
        <p:spPr>
          <a:xfrm>
            <a:off x="9956629" y="4936746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4" name="Полилиния 323"/>
          <p:cNvSpPr/>
          <p:nvPr/>
        </p:nvSpPr>
        <p:spPr>
          <a:xfrm>
            <a:off x="10320098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5" name="Полилиния 324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6" name="Полилиния 325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10951572" y="396256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8" name="Прямоугольник 327"/>
          <p:cNvSpPr/>
          <p:nvPr/>
        </p:nvSpPr>
        <p:spPr>
          <a:xfrm>
            <a:off x="9811327" y="419412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0291083" y="51030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0481939" y="7115553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31" name="Прямоугольник 330"/>
          <p:cNvSpPr/>
          <p:nvPr/>
        </p:nvSpPr>
        <p:spPr>
          <a:xfrm>
            <a:off x="3690314" y="6109159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3" name="Полилиния 332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4" name="Полилиния 333"/>
          <p:cNvSpPr/>
          <p:nvPr/>
        </p:nvSpPr>
        <p:spPr>
          <a:xfrm>
            <a:off x="4369840" y="6231379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58537" y="6479434"/>
            <a:ext cx="1514743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6" name="Полилиния 335"/>
          <p:cNvSpPr/>
          <p:nvPr/>
        </p:nvSpPr>
        <p:spPr>
          <a:xfrm>
            <a:off x="6869737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7" name="Полилиния 336"/>
          <p:cNvSpPr/>
          <p:nvPr/>
        </p:nvSpPr>
        <p:spPr>
          <a:xfrm>
            <a:off x="800706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олилиния 337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9523477" y="733719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40" name="Полилиния 339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1" name="Прямоугольник 340"/>
          <p:cNvSpPr/>
          <p:nvPr/>
        </p:nvSpPr>
        <p:spPr>
          <a:xfrm>
            <a:off x="3083549" y="3086826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42" name="Полилиния 341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2267962" y="5386025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44" name="Полилиния 343"/>
          <p:cNvSpPr/>
          <p:nvPr/>
        </p:nvSpPr>
        <p:spPr>
          <a:xfrm>
            <a:off x="1325534" y="5792923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5" name="Прямоугольник 344"/>
          <p:cNvSpPr/>
          <p:nvPr/>
        </p:nvSpPr>
        <p:spPr>
          <a:xfrm>
            <a:off x="1467931" y="6059726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343304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745994" y="473749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8" name="Полилиния 347"/>
          <p:cNvSpPr/>
          <p:nvPr/>
        </p:nvSpPr>
        <p:spPr>
          <a:xfrm>
            <a:off x="3184269" y="3793878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9" name="Прямоугольник 348"/>
          <p:cNvSpPr/>
          <p:nvPr/>
        </p:nvSpPr>
        <p:spPr>
          <a:xfrm>
            <a:off x="3301034" y="3765363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509949" y="6878606"/>
            <a:ext cx="163117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51" name="Полилиния 350"/>
          <p:cNvSpPr/>
          <p:nvPr/>
        </p:nvSpPr>
        <p:spPr>
          <a:xfrm>
            <a:off x="4953657" y="1672032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5161880" y="2087820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53" name="Прямоугольник 352"/>
          <p:cNvSpPr/>
          <p:nvPr/>
        </p:nvSpPr>
        <p:spPr>
          <a:xfrm>
            <a:off x="7084846" y="6907950"/>
            <a:ext cx="115141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7516866" y="4780560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4248514" y="8131286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3620445" y="2467841"/>
            <a:ext cx="1006536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79575" y="4953048"/>
            <a:ext cx="17914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5317276" y="3248625"/>
            <a:ext cx="1075932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8625185" y="3927759"/>
            <a:ext cx="191903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60" name="Прямоугольник 359"/>
          <p:cNvSpPr/>
          <p:nvPr/>
        </p:nvSpPr>
        <p:spPr>
          <a:xfrm>
            <a:off x="2777686" y="4282735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61" name="Прямоугольник 360"/>
          <p:cNvSpPr/>
          <p:nvPr/>
        </p:nvSpPr>
        <p:spPr>
          <a:xfrm>
            <a:off x="5350135" y="7192831"/>
            <a:ext cx="95966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8157155" y="7279700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63" name="Прямоугольник 362"/>
          <p:cNvSpPr/>
          <p:nvPr/>
        </p:nvSpPr>
        <p:spPr>
          <a:xfrm>
            <a:off x="4551223" y="2675220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64" name="Прямоугольник 363"/>
          <p:cNvSpPr/>
          <p:nvPr/>
        </p:nvSpPr>
        <p:spPr>
          <a:xfrm>
            <a:off x="3001126" y="5696638"/>
            <a:ext cx="164682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5" name="Группа 364"/>
          <p:cNvGrpSpPr/>
          <p:nvPr/>
        </p:nvGrpSpPr>
        <p:grpSpPr>
          <a:xfrm>
            <a:off x="457205" y="8169768"/>
            <a:ext cx="5841655" cy="1086491"/>
            <a:chOff x="793779" y="8233439"/>
            <a:chExt cx="4921221" cy="1361801"/>
          </a:xfrm>
        </p:grpSpPr>
        <p:sp>
          <p:nvSpPr>
            <p:cNvPr id="366" name="Прямоугольник 36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8" name="Прямоугольник 367"/>
          <p:cNvSpPr/>
          <p:nvPr/>
        </p:nvSpPr>
        <p:spPr>
          <a:xfrm>
            <a:off x="1087467" y="8561458"/>
            <a:ext cx="5373799" cy="523002"/>
          </a:xfrm>
          <a:prstGeom prst="rect">
            <a:avLst/>
          </a:prstGeom>
        </p:spPr>
        <p:txBody>
          <a:bodyPr wrap="square" lIns="91209" tIns="45612" rIns="91209" bIns="45612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выявленных термических точек в 2020 году  по муниципальным районам / из них количество подтвержденных. </a:t>
            </a:r>
          </a:p>
        </p:txBody>
      </p:sp>
      <p:sp>
        <p:nvSpPr>
          <p:cNvPr id="369" name="Прямоугольник 368"/>
          <p:cNvSpPr/>
          <p:nvPr/>
        </p:nvSpPr>
        <p:spPr>
          <a:xfrm>
            <a:off x="2778179" y="1219227"/>
            <a:ext cx="9556343" cy="67688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198" tIns="45608" rIns="91198" bIns="45608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 данным космического мониторинга 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зарегистрирована </a:t>
            </a:r>
            <a:r>
              <a:rPr lang="ru-RU" sz="1900" b="1" dirty="0" smtClean="0">
                <a:solidFill>
                  <a:srgbClr val="FF0000"/>
                </a:solidFill>
              </a:rPr>
              <a:t>181 </a:t>
            </a:r>
            <a:r>
              <a:rPr lang="ru-RU" sz="1900" b="1" dirty="0" smtClean="0">
                <a:solidFill>
                  <a:srgbClr val="000000"/>
                </a:solidFill>
              </a:rPr>
              <a:t>термическая точка </a:t>
            </a:r>
            <a:r>
              <a:rPr lang="ru-RU" sz="1900" b="1" dirty="0">
                <a:solidFill>
                  <a:srgbClr val="000000"/>
                </a:solidFill>
              </a:rPr>
              <a:t>в ходе проверки которых </a:t>
            </a:r>
            <a:r>
              <a:rPr lang="ru-RU" sz="1900" b="1" dirty="0" smtClean="0">
                <a:solidFill>
                  <a:srgbClr val="FF0000"/>
                </a:solidFill>
              </a:rPr>
              <a:t>149 </a:t>
            </a:r>
            <a:r>
              <a:rPr lang="ru-RU" sz="1900" b="1" dirty="0">
                <a:solidFill>
                  <a:srgbClr val="000000"/>
                </a:solidFill>
              </a:rPr>
              <a:t>подтвердились. 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370" name="Овал 369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371" name="Овал 370"/>
          <p:cNvSpPr>
            <a:spLocks noChangeAspect="1"/>
          </p:cNvSpPr>
          <p:nvPr/>
        </p:nvSpPr>
        <p:spPr>
          <a:xfrm>
            <a:off x="2238739" y="387685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</a:t>
            </a:r>
          </a:p>
        </p:txBody>
      </p:sp>
      <p:sp>
        <p:nvSpPr>
          <p:cNvPr id="372" name="Овал 371"/>
          <p:cNvSpPr>
            <a:spLocks noChangeAspect="1"/>
          </p:cNvSpPr>
          <p:nvPr/>
        </p:nvSpPr>
        <p:spPr>
          <a:xfrm>
            <a:off x="9699119" y="247761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73" name="Овал 372"/>
          <p:cNvSpPr>
            <a:spLocks noChangeAspect="1"/>
          </p:cNvSpPr>
          <p:nvPr/>
        </p:nvSpPr>
        <p:spPr>
          <a:xfrm>
            <a:off x="10010195" y="651856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7/6</a:t>
            </a:r>
          </a:p>
        </p:txBody>
      </p:sp>
      <p:sp>
        <p:nvSpPr>
          <p:cNvPr id="374" name="Овал 373"/>
          <p:cNvSpPr>
            <a:spLocks noChangeAspect="1"/>
          </p:cNvSpPr>
          <p:nvPr/>
        </p:nvSpPr>
        <p:spPr>
          <a:xfrm>
            <a:off x="11319748" y="428329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7/5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5" name="Овал 374"/>
          <p:cNvSpPr>
            <a:spLocks noChangeAspect="1"/>
          </p:cNvSpPr>
          <p:nvPr/>
        </p:nvSpPr>
        <p:spPr>
          <a:xfrm>
            <a:off x="8635756" y="659647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376" name="Овал 375"/>
          <p:cNvSpPr>
            <a:spLocks noChangeAspect="1"/>
          </p:cNvSpPr>
          <p:nvPr/>
        </p:nvSpPr>
        <p:spPr>
          <a:xfrm>
            <a:off x="2397398" y="561208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77" name="Овал 376"/>
          <p:cNvSpPr>
            <a:spLocks noChangeAspect="1"/>
          </p:cNvSpPr>
          <p:nvPr/>
        </p:nvSpPr>
        <p:spPr>
          <a:xfrm>
            <a:off x="1529889" y="6351844"/>
            <a:ext cx="923076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22/18</a:t>
            </a:r>
          </a:p>
        </p:txBody>
      </p:sp>
      <p:sp>
        <p:nvSpPr>
          <p:cNvPr id="378" name="Овал 377"/>
          <p:cNvSpPr>
            <a:spLocks noChangeAspect="1"/>
          </p:cNvSpPr>
          <p:nvPr/>
        </p:nvSpPr>
        <p:spPr>
          <a:xfrm>
            <a:off x="2857270" y="460007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79" name="Овал 378"/>
          <p:cNvSpPr>
            <a:spLocks noChangeAspect="1"/>
          </p:cNvSpPr>
          <p:nvPr/>
        </p:nvSpPr>
        <p:spPr>
          <a:xfrm>
            <a:off x="609052" y="7187102"/>
            <a:ext cx="1046436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17/16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Овал 379"/>
          <p:cNvSpPr>
            <a:spLocks noChangeAspect="1"/>
          </p:cNvSpPr>
          <p:nvPr/>
        </p:nvSpPr>
        <p:spPr>
          <a:xfrm>
            <a:off x="7836870" y="402441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381" name="Овал 380"/>
          <p:cNvSpPr>
            <a:spLocks noChangeAspect="1"/>
          </p:cNvSpPr>
          <p:nvPr/>
        </p:nvSpPr>
        <p:spPr>
          <a:xfrm>
            <a:off x="8449269" y="541442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382" name="Овал 381"/>
          <p:cNvSpPr>
            <a:spLocks noChangeAspect="1"/>
          </p:cNvSpPr>
          <p:nvPr/>
        </p:nvSpPr>
        <p:spPr>
          <a:xfrm>
            <a:off x="1397973" y="521975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3901848" y="500705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4" name="Овал 383"/>
          <p:cNvSpPr>
            <a:spLocks noChangeAspect="1"/>
          </p:cNvSpPr>
          <p:nvPr/>
        </p:nvSpPr>
        <p:spPr>
          <a:xfrm>
            <a:off x="8396776" y="755911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090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5" name="Овал 384"/>
          <p:cNvSpPr>
            <a:spLocks noChangeAspect="1"/>
          </p:cNvSpPr>
          <p:nvPr/>
        </p:nvSpPr>
        <p:spPr>
          <a:xfrm>
            <a:off x="6781781" y="447088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86" name="Овал 385"/>
          <p:cNvSpPr>
            <a:spLocks noChangeAspect="1"/>
          </p:cNvSpPr>
          <p:nvPr/>
        </p:nvSpPr>
        <p:spPr>
          <a:xfrm>
            <a:off x="9805039" y="453988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5/5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Овал 386"/>
          <p:cNvSpPr>
            <a:spLocks noChangeAspect="1"/>
          </p:cNvSpPr>
          <p:nvPr/>
        </p:nvSpPr>
        <p:spPr>
          <a:xfrm>
            <a:off x="10396767" y="543907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88" name="Овал 387"/>
          <p:cNvSpPr>
            <a:spLocks noChangeAspect="1"/>
          </p:cNvSpPr>
          <p:nvPr/>
        </p:nvSpPr>
        <p:spPr>
          <a:xfrm>
            <a:off x="7326095" y="5082051"/>
            <a:ext cx="865482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11/6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Овал 388"/>
          <p:cNvSpPr>
            <a:spLocks noChangeAspect="1"/>
          </p:cNvSpPr>
          <p:nvPr/>
        </p:nvSpPr>
        <p:spPr>
          <a:xfrm>
            <a:off x="4390438" y="419411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sp>
        <p:nvSpPr>
          <p:cNvPr id="390" name="Овал 389"/>
          <p:cNvSpPr>
            <a:spLocks noChangeAspect="1"/>
          </p:cNvSpPr>
          <p:nvPr/>
        </p:nvSpPr>
        <p:spPr>
          <a:xfrm>
            <a:off x="3433043" y="6372657"/>
            <a:ext cx="957396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18/17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Овал 390"/>
          <p:cNvSpPr>
            <a:spLocks noChangeAspect="1"/>
          </p:cNvSpPr>
          <p:nvPr/>
        </p:nvSpPr>
        <p:spPr>
          <a:xfrm>
            <a:off x="9083171" y="421234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2" name="Овал 391"/>
          <p:cNvSpPr>
            <a:spLocks noChangeAspect="1"/>
          </p:cNvSpPr>
          <p:nvPr/>
        </p:nvSpPr>
        <p:spPr>
          <a:xfrm>
            <a:off x="5973249" y="5459228"/>
            <a:ext cx="959542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16/13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Овал 392"/>
          <p:cNvSpPr>
            <a:spLocks noChangeAspect="1"/>
          </p:cNvSpPr>
          <p:nvPr/>
        </p:nvSpPr>
        <p:spPr>
          <a:xfrm>
            <a:off x="10528850" y="741620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</a:p>
        </p:txBody>
      </p:sp>
      <p:sp>
        <p:nvSpPr>
          <p:cNvPr id="394" name="Овал 393"/>
          <p:cNvSpPr>
            <a:spLocks noChangeAspect="1"/>
          </p:cNvSpPr>
          <p:nvPr/>
        </p:nvSpPr>
        <p:spPr>
          <a:xfrm>
            <a:off x="6902640" y="6275968"/>
            <a:ext cx="84690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11/7</a:t>
            </a:r>
          </a:p>
        </p:txBody>
      </p:sp>
      <p:sp>
        <p:nvSpPr>
          <p:cNvPr id="395" name="Прямоугольник 394"/>
          <p:cNvSpPr/>
          <p:nvPr/>
        </p:nvSpPr>
        <p:spPr>
          <a:xfrm>
            <a:off x="2590801" y="6248404"/>
            <a:ext cx="81271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396" name="Овал 395"/>
          <p:cNvSpPr>
            <a:spLocks noChangeAspect="1"/>
          </p:cNvSpPr>
          <p:nvPr/>
        </p:nvSpPr>
        <p:spPr>
          <a:xfrm>
            <a:off x="2397398" y="6668239"/>
            <a:ext cx="948325" cy="47094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11/10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7" name="Прямоугольник 396"/>
          <p:cNvSpPr/>
          <p:nvPr/>
        </p:nvSpPr>
        <p:spPr>
          <a:xfrm>
            <a:off x="9079600" y="5319239"/>
            <a:ext cx="96963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98" name="Овал 397"/>
          <p:cNvSpPr>
            <a:spLocks noChangeAspect="1"/>
          </p:cNvSpPr>
          <p:nvPr/>
        </p:nvSpPr>
        <p:spPr>
          <a:xfrm>
            <a:off x="9183725" y="5597979"/>
            <a:ext cx="580285" cy="4250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9" name="Овал 398"/>
          <p:cNvSpPr>
            <a:spLocks noChangeAspect="1"/>
          </p:cNvSpPr>
          <p:nvPr/>
        </p:nvSpPr>
        <p:spPr>
          <a:xfrm>
            <a:off x="4756209" y="569408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0" name="Прямоугольник 399"/>
          <p:cNvSpPr/>
          <p:nvPr/>
        </p:nvSpPr>
        <p:spPr>
          <a:xfrm>
            <a:off x="2778179" y="1961199"/>
            <a:ext cx="9556343" cy="67688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198" tIns="45608" rIns="91198" bIns="45608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На территории Республики Татарстан прогнозируется  </a:t>
            </a:r>
            <a:r>
              <a:rPr lang="ru-RU" sz="1900" b="1" dirty="0" smtClean="0">
                <a:solidFill>
                  <a:srgbClr val="FF0000"/>
                </a:solidFill>
              </a:rPr>
              <a:t>1</a:t>
            </a:r>
            <a:r>
              <a:rPr lang="ru-RU" sz="1900" b="1" dirty="0" smtClean="0">
                <a:solidFill>
                  <a:srgbClr val="003300"/>
                </a:solidFill>
              </a:rPr>
              <a:t> </a:t>
            </a:r>
            <a:r>
              <a:rPr lang="ru-RU" sz="1900" b="1" dirty="0">
                <a:solidFill>
                  <a:srgbClr val="000000"/>
                </a:solidFill>
              </a:rPr>
              <a:t>класс</a:t>
            </a:r>
            <a:r>
              <a:rPr lang="ru-RU" sz="1900" b="1" dirty="0">
                <a:solidFill>
                  <a:srgbClr val="003300"/>
                </a:solidFill>
              </a:rPr>
              <a:t>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пожарной опасности  лесов.</a:t>
            </a:r>
          </a:p>
        </p:txBody>
      </p:sp>
      <p:grpSp>
        <p:nvGrpSpPr>
          <p:cNvPr id="401" name="Группа 400"/>
          <p:cNvGrpSpPr/>
          <p:nvPr/>
        </p:nvGrpSpPr>
        <p:grpSpPr>
          <a:xfrm>
            <a:off x="509946" y="1219207"/>
            <a:ext cx="2065090" cy="1784927"/>
            <a:chOff x="793779" y="7592968"/>
            <a:chExt cx="4921221" cy="2002272"/>
          </a:xfrm>
        </p:grpSpPr>
        <p:sp>
          <p:nvSpPr>
            <p:cNvPr id="402" name="Прямоугольник 401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03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404" name="Прямоугольник 403"/>
          <p:cNvSpPr>
            <a:spLocks noChangeAspect="1"/>
          </p:cNvSpPr>
          <p:nvPr/>
        </p:nvSpPr>
        <p:spPr>
          <a:xfrm>
            <a:off x="646716" y="214429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6" y="252950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12" name="Прямоугольник 411"/>
          <p:cNvSpPr>
            <a:spLocks noChangeAspect="1"/>
          </p:cNvSpPr>
          <p:nvPr/>
        </p:nvSpPr>
        <p:spPr>
          <a:xfrm>
            <a:off x="640437" y="17675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688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414" name="Овал 413"/>
          <p:cNvSpPr>
            <a:spLocks noChangeAspect="1"/>
          </p:cNvSpPr>
          <p:nvPr/>
        </p:nvSpPr>
        <p:spPr>
          <a:xfrm>
            <a:off x="7492033" y="716280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090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10439400" y="8166561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4752152" y="685485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417" name="Овал 416"/>
          <p:cNvSpPr>
            <a:spLocks noChangeAspect="1"/>
          </p:cNvSpPr>
          <p:nvPr/>
        </p:nvSpPr>
        <p:spPr>
          <a:xfrm>
            <a:off x="6247716" y="680903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grpSp>
        <p:nvGrpSpPr>
          <p:cNvPr id="146" name="Группа 145"/>
          <p:cNvGrpSpPr/>
          <p:nvPr/>
        </p:nvGrpSpPr>
        <p:grpSpPr>
          <a:xfrm>
            <a:off x="12115819" y="31691"/>
            <a:ext cx="608789" cy="597660"/>
            <a:chOff x="8738280" y="13262"/>
            <a:chExt cx="405720" cy="363149"/>
          </a:xfrm>
        </p:grpSpPr>
        <p:sp>
          <p:nvSpPr>
            <p:cNvPr id="147" name="Равнобедренный треугольник 1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7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9" name="Овал 148"/>
          <p:cNvSpPr>
            <a:spLocks noChangeAspect="1"/>
          </p:cNvSpPr>
          <p:nvPr/>
        </p:nvSpPr>
        <p:spPr>
          <a:xfrm>
            <a:off x="4794180" y="296106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50" name="Овал 149"/>
          <p:cNvSpPr>
            <a:spLocks noChangeAspect="1"/>
          </p:cNvSpPr>
          <p:nvPr/>
        </p:nvSpPr>
        <p:spPr>
          <a:xfrm>
            <a:off x="6334876" y="309452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151" name="Овал 150"/>
          <p:cNvSpPr>
            <a:spLocks noChangeAspect="1"/>
          </p:cNvSpPr>
          <p:nvPr/>
        </p:nvSpPr>
        <p:spPr>
          <a:xfrm>
            <a:off x="3901848" y="33238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Овал 151"/>
          <p:cNvSpPr>
            <a:spLocks noChangeAspect="1"/>
          </p:cNvSpPr>
          <p:nvPr/>
        </p:nvSpPr>
        <p:spPr>
          <a:xfrm>
            <a:off x="9811877" y="769011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Овал 152"/>
          <p:cNvSpPr>
            <a:spLocks noChangeAspect="1"/>
          </p:cNvSpPr>
          <p:nvPr/>
        </p:nvSpPr>
        <p:spPr>
          <a:xfrm>
            <a:off x="10533972" y="853440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6" grpId="0" animBg="1"/>
      <p:bldP spid="398" grpId="0" animBg="1"/>
      <p:bldP spid="399" grpId="0" animBg="1"/>
      <p:bldP spid="414" grpId="0" animBg="1"/>
      <p:bldP spid="416" grpId="0" animBg="1"/>
      <p:bldP spid="417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12115816" y="31691"/>
            <a:ext cx="608789" cy="597660"/>
            <a:chOff x="8738280" y="13262"/>
            <a:chExt cx="405720" cy="363149"/>
          </a:xfrm>
        </p:grpSpPr>
        <p:sp>
          <p:nvSpPr>
            <p:cNvPr id="131" name="Равнобедренный треугольник 130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8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8</a:t>
              </a:fld>
              <a:endParaRPr lang="ru-RU" sz="2500" dirty="0"/>
            </a:p>
          </p:txBody>
        </p:sp>
      </p:grp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(ПРОГНОСТИЧЕСКАЯ КАРТА ПРЕДУПРЕЖДЕНИЙ)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12244257" y="6650"/>
            <a:ext cx="568008" cy="533829"/>
            <a:chOff x="8738280" y="-4896"/>
            <a:chExt cx="405720" cy="381307"/>
          </a:xfrm>
        </p:grpSpPr>
        <p:sp>
          <p:nvSpPr>
            <p:cNvPr id="247" name="Равнобедренный треугольник 2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8</a:t>
              </a:fld>
              <a:endParaRPr lang="ru-RU" sz="2500" dirty="0"/>
            </a:p>
          </p:txBody>
        </p:sp>
      </p:grp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55470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104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происшествия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84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человека,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57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5/5/0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8/7/2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3/2/1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42794</TotalTime>
  <Words>738</Words>
  <Application>Microsoft Office PowerPoint</Application>
  <PresentationFormat>A3 (297x420 мм)</PresentationFormat>
  <Paragraphs>406</Paragraphs>
  <Slides>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2515</cp:revision>
  <cp:lastPrinted>2020-06-04T16:57:06Z</cp:lastPrinted>
  <dcterms:created xsi:type="dcterms:W3CDTF">2016-06-03T06:31:21Z</dcterms:created>
  <dcterms:modified xsi:type="dcterms:W3CDTF">2020-10-20T09:34:14Z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